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67" r:id="rId3"/>
    <p:sldId id="268" r:id="rId4"/>
    <p:sldId id="275" r:id="rId5"/>
    <p:sldId id="276" r:id="rId6"/>
    <p:sldId id="280" r:id="rId7"/>
    <p:sldId id="269" r:id="rId8"/>
    <p:sldId id="271" r:id="rId9"/>
    <p:sldId id="277" r:id="rId10"/>
    <p:sldId id="278" r:id="rId11"/>
    <p:sldId id="279" r:id="rId12"/>
    <p:sldId id="260" r:id="rId13"/>
    <p:sldId id="281" r:id="rId14"/>
    <p:sldId id="284" r:id="rId15"/>
    <p:sldId id="285" r:id="rId16"/>
    <p:sldId id="282" r:id="rId17"/>
    <p:sldId id="283" r:id="rId18"/>
    <p:sldId id="274"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33" autoAdjust="0"/>
    <p:restoredTop sz="94660"/>
  </p:normalViewPr>
  <p:slideViewPr>
    <p:cSldViewPr showGuides="1">
      <p:cViewPr>
        <p:scale>
          <a:sx n="160" d="100"/>
          <a:sy n="160" d="100"/>
        </p:scale>
        <p:origin x="-848" y="-44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12/6/17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12/6/17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12/6/17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12/6/17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12/6/17</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12/6/17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12/6/17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12/6/17</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12/6/17</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12/6/17</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12/6/17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12/6/17</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12/6/17</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Restaurant Android Application </a:t>
            </a:r>
          </a:p>
        </p:txBody>
      </p:sp>
      <p:sp>
        <p:nvSpPr>
          <p:cNvPr id="3" name="Subtitle 2"/>
          <p:cNvSpPr>
            <a:spLocks noGrp="1"/>
          </p:cNvSpPr>
          <p:nvPr>
            <p:ph type="subTitle" idx="1"/>
          </p:nvPr>
        </p:nvSpPr>
        <p:spPr/>
        <p:txBody>
          <a:bodyPr/>
          <a:lstStyle/>
          <a:p>
            <a:r>
              <a:rPr lang="en-US" dirty="0"/>
              <a:t>Group 4</a:t>
            </a:r>
          </a:p>
        </p:txBody>
      </p:sp>
      <p:pic>
        <p:nvPicPr>
          <p:cNvPr id="5" name="Picture 4">
            <a:extLst>
              <a:ext uri="{FF2B5EF4-FFF2-40B4-BE49-F238E27FC236}">
                <a16:creationId xmlns:a16="http://schemas.microsoft.com/office/drawing/2014/main" xmlns="" id="{454521C8-49D9-44B5-B83F-A564A66B8D11}"/>
              </a:ext>
            </a:extLst>
          </p:cNvPr>
          <p:cNvPicPr>
            <a:picLocks noChangeAspect="1"/>
          </p:cNvPicPr>
          <p:nvPr/>
        </p:nvPicPr>
        <p:blipFill>
          <a:blip r:embed="rId2"/>
          <a:stretch>
            <a:fillRect/>
          </a:stretch>
        </p:blipFill>
        <p:spPr>
          <a:xfrm>
            <a:off x="0" y="5624711"/>
            <a:ext cx="1233289" cy="1233289"/>
          </a:xfrm>
          <a:prstGeom prst="rect">
            <a:avLst/>
          </a:prstGeom>
        </p:spPr>
      </p:pic>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p>
            <a:r>
              <a:rPr lang="en-US" dirty="0"/>
              <a:t>Multiple Threads </a:t>
            </a:r>
          </a:p>
        </p:txBody>
      </p:sp>
      <p:sp>
        <p:nvSpPr>
          <p:cNvPr id="3" name="Content Placeholder 2">
            <a:extLst>
              <a:ext uri="{FF2B5EF4-FFF2-40B4-BE49-F238E27FC236}">
                <a16:creationId xmlns:a16="http://schemas.microsoft.com/office/drawing/2014/main" xmlns="" id="{40644F37-6FF7-4B69-8AE1-E2EF1FF4F230}"/>
              </a:ext>
            </a:extLst>
          </p:cNvPr>
          <p:cNvSpPr>
            <a:spLocks noGrp="1"/>
          </p:cNvSpPr>
          <p:nvPr>
            <p:ph sz="half" idx="1"/>
          </p:nvPr>
        </p:nvSpPr>
        <p:spPr>
          <a:xfrm>
            <a:off x="1593436" y="1600200"/>
            <a:ext cx="9782800" cy="4572000"/>
          </a:xfrm>
        </p:spPr>
        <p:txBody>
          <a:bodyPr>
            <a:normAutofit/>
          </a:bodyPr>
          <a:lstStyle/>
          <a:p>
            <a:pPr marL="0" indent="0">
              <a:buNone/>
            </a:pPr>
            <a:r>
              <a:rPr lang="en-IN" dirty="0"/>
              <a:t>Show Oldest Order </a:t>
            </a:r>
          </a:p>
          <a:p>
            <a:pPr marL="0" indent="0">
              <a:buNone/>
            </a:pPr>
            <a:r>
              <a:rPr lang="en-IN" dirty="0"/>
              <a:t>Thread :</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xmlns="" id="{67C01878-68CB-4B46-B005-4624FA43C361}"/>
              </a:ext>
            </a:extLst>
          </p:cNvPr>
          <p:cNvPicPr>
            <a:picLocks noChangeAspect="1"/>
          </p:cNvPicPr>
          <p:nvPr/>
        </p:nvPicPr>
        <p:blipFill>
          <a:blip r:embed="rId2"/>
          <a:stretch>
            <a:fillRect/>
          </a:stretch>
        </p:blipFill>
        <p:spPr>
          <a:xfrm>
            <a:off x="5950396" y="1267619"/>
            <a:ext cx="5904656" cy="5589240"/>
          </a:xfrm>
          <a:prstGeom prst="rect">
            <a:avLst/>
          </a:prstGeom>
        </p:spPr>
      </p:pic>
      <p:pic>
        <p:nvPicPr>
          <p:cNvPr id="7" name="Picture 6">
            <a:extLst>
              <a:ext uri="{FF2B5EF4-FFF2-40B4-BE49-F238E27FC236}">
                <a16:creationId xmlns:a16="http://schemas.microsoft.com/office/drawing/2014/main" xmlns="" id="{0BE42FAC-777F-4E57-855F-57F03D28ACF1}"/>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241347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p>
            <a:r>
              <a:rPr lang="en-US" dirty="0"/>
              <a:t>Multiple Threads </a:t>
            </a:r>
          </a:p>
        </p:txBody>
      </p:sp>
      <p:sp>
        <p:nvSpPr>
          <p:cNvPr id="3" name="Content Placeholder 2">
            <a:extLst>
              <a:ext uri="{FF2B5EF4-FFF2-40B4-BE49-F238E27FC236}">
                <a16:creationId xmlns:a16="http://schemas.microsoft.com/office/drawing/2014/main" xmlns="" id="{40644F37-6FF7-4B69-8AE1-E2EF1FF4F230}"/>
              </a:ext>
            </a:extLst>
          </p:cNvPr>
          <p:cNvSpPr>
            <a:spLocks noGrp="1"/>
          </p:cNvSpPr>
          <p:nvPr>
            <p:ph sz="half" idx="1"/>
          </p:nvPr>
        </p:nvSpPr>
        <p:spPr>
          <a:xfrm>
            <a:off x="1593436" y="1600200"/>
            <a:ext cx="9782800" cy="4572000"/>
          </a:xfrm>
        </p:spPr>
        <p:txBody>
          <a:bodyPr>
            <a:normAutofit/>
          </a:bodyPr>
          <a:lstStyle/>
          <a:p>
            <a:pPr marL="0" indent="0">
              <a:buNone/>
            </a:pPr>
            <a:r>
              <a:rPr lang="en-IN" dirty="0"/>
              <a:t>Upload Inventory List Thread :</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xmlns="" id="{EC24A2E1-BA2C-4166-BAE3-E72C7F632D72}"/>
              </a:ext>
            </a:extLst>
          </p:cNvPr>
          <p:cNvPicPr>
            <a:picLocks noChangeAspect="1"/>
          </p:cNvPicPr>
          <p:nvPr/>
        </p:nvPicPr>
        <p:blipFill>
          <a:blip r:embed="rId2"/>
          <a:stretch>
            <a:fillRect/>
          </a:stretch>
        </p:blipFill>
        <p:spPr>
          <a:xfrm>
            <a:off x="2349996" y="2348880"/>
            <a:ext cx="6624736" cy="3788246"/>
          </a:xfrm>
          <a:prstGeom prst="rect">
            <a:avLst/>
          </a:prstGeom>
        </p:spPr>
      </p:pic>
      <p:pic>
        <p:nvPicPr>
          <p:cNvPr id="7" name="Picture 6">
            <a:extLst>
              <a:ext uri="{FF2B5EF4-FFF2-40B4-BE49-F238E27FC236}">
                <a16:creationId xmlns:a16="http://schemas.microsoft.com/office/drawing/2014/main" xmlns="" id="{EA77C68C-1813-4D32-8B39-1D130839FD30}"/>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3552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Components</a:t>
            </a:r>
          </a:p>
        </p:txBody>
      </p:sp>
      <p:sp>
        <p:nvSpPr>
          <p:cNvPr id="5" name="Content Placeholder 4"/>
          <p:cNvSpPr>
            <a:spLocks noGrp="1"/>
          </p:cNvSpPr>
          <p:nvPr>
            <p:ph sz="half" idx="2"/>
          </p:nvPr>
        </p:nvSpPr>
        <p:spPr>
          <a:xfrm>
            <a:off x="1773932" y="1417637"/>
            <a:ext cx="9217024" cy="5035699"/>
          </a:xfrm>
        </p:spPr>
        <p:txBody>
          <a:bodyPr/>
          <a:lstStyle/>
          <a:p>
            <a:r>
              <a:rPr lang="en-US" dirty="0"/>
              <a:t>Log In/ Register :</a:t>
            </a:r>
          </a:p>
        </p:txBody>
      </p:sp>
      <p:pic>
        <p:nvPicPr>
          <p:cNvPr id="19" name="Picture 18">
            <a:extLst>
              <a:ext uri="{FF2B5EF4-FFF2-40B4-BE49-F238E27FC236}">
                <a16:creationId xmlns:a16="http://schemas.microsoft.com/office/drawing/2014/main" xmlns="" id="{33356145-9B83-48A1-B949-5040CA8AF3BD}"/>
              </a:ext>
            </a:extLst>
          </p:cNvPr>
          <p:cNvPicPr>
            <a:picLocks noChangeAspect="1"/>
          </p:cNvPicPr>
          <p:nvPr/>
        </p:nvPicPr>
        <p:blipFill>
          <a:blip r:embed="rId2"/>
          <a:stretch>
            <a:fillRect/>
          </a:stretch>
        </p:blipFill>
        <p:spPr>
          <a:xfrm>
            <a:off x="0" y="520105"/>
            <a:ext cx="1233289" cy="1233289"/>
          </a:xfrm>
          <a:prstGeom prst="rect">
            <a:avLst/>
          </a:prstGeom>
        </p:spPr>
      </p:pic>
      <p:pic>
        <p:nvPicPr>
          <p:cNvPr id="23" name="Picture 22">
            <a:extLst>
              <a:ext uri="{FF2B5EF4-FFF2-40B4-BE49-F238E27FC236}">
                <a16:creationId xmlns:a16="http://schemas.microsoft.com/office/drawing/2014/main" xmlns="" id="{42218EDE-1E3B-47A7-B43C-95CFCC7F5B24}"/>
              </a:ext>
            </a:extLst>
          </p:cNvPr>
          <p:cNvPicPr>
            <a:picLocks noChangeAspect="1"/>
          </p:cNvPicPr>
          <p:nvPr/>
        </p:nvPicPr>
        <p:blipFill>
          <a:blip r:embed="rId3"/>
          <a:stretch>
            <a:fillRect/>
          </a:stretch>
        </p:blipFill>
        <p:spPr>
          <a:xfrm>
            <a:off x="2227725" y="2420888"/>
            <a:ext cx="2016224" cy="3612002"/>
          </a:xfrm>
          <a:prstGeom prst="rect">
            <a:avLst/>
          </a:prstGeom>
        </p:spPr>
      </p:pic>
      <p:pic>
        <p:nvPicPr>
          <p:cNvPr id="25" name="Picture 24">
            <a:extLst>
              <a:ext uri="{FF2B5EF4-FFF2-40B4-BE49-F238E27FC236}">
                <a16:creationId xmlns:a16="http://schemas.microsoft.com/office/drawing/2014/main" xmlns="" id="{365BAF76-B4ED-4EAE-AE3F-EAA804E4DD2B}"/>
              </a:ext>
            </a:extLst>
          </p:cNvPr>
          <p:cNvPicPr>
            <a:picLocks noChangeAspect="1"/>
          </p:cNvPicPr>
          <p:nvPr/>
        </p:nvPicPr>
        <p:blipFill>
          <a:blip r:embed="rId4"/>
          <a:stretch>
            <a:fillRect/>
          </a:stretch>
        </p:blipFill>
        <p:spPr>
          <a:xfrm>
            <a:off x="5490184" y="2426578"/>
            <a:ext cx="1989303" cy="3629736"/>
          </a:xfrm>
          <a:prstGeom prst="rect">
            <a:avLst/>
          </a:prstGeom>
        </p:spPr>
      </p:pic>
      <p:pic>
        <p:nvPicPr>
          <p:cNvPr id="27" name="Picture 26">
            <a:extLst>
              <a:ext uri="{FF2B5EF4-FFF2-40B4-BE49-F238E27FC236}">
                <a16:creationId xmlns:a16="http://schemas.microsoft.com/office/drawing/2014/main" xmlns="" id="{1B029F5C-E3BC-475E-B0C1-5D4F4F05A09E}"/>
              </a:ext>
            </a:extLst>
          </p:cNvPr>
          <p:cNvPicPr>
            <a:picLocks noChangeAspect="1"/>
          </p:cNvPicPr>
          <p:nvPr/>
        </p:nvPicPr>
        <p:blipFill>
          <a:blip r:embed="rId5"/>
          <a:stretch>
            <a:fillRect/>
          </a:stretch>
        </p:blipFill>
        <p:spPr>
          <a:xfrm>
            <a:off x="8935798" y="2444312"/>
            <a:ext cx="2050603" cy="3612002"/>
          </a:xfrm>
          <a:prstGeom prst="rect">
            <a:avLst/>
          </a:prstGeom>
        </p:spPr>
      </p:pic>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Components</a:t>
            </a:r>
          </a:p>
        </p:txBody>
      </p:sp>
      <p:sp>
        <p:nvSpPr>
          <p:cNvPr id="5" name="Content Placeholder 4"/>
          <p:cNvSpPr>
            <a:spLocks noGrp="1"/>
          </p:cNvSpPr>
          <p:nvPr>
            <p:ph sz="half" idx="2"/>
          </p:nvPr>
        </p:nvSpPr>
        <p:spPr>
          <a:xfrm>
            <a:off x="1773932" y="1417637"/>
            <a:ext cx="9217024" cy="5035699"/>
          </a:xfrm>
        </p:spPr>
        <p:txBody>
          <a:bodyPr/>
          <a:lstStyle/>
          <a:p>
            <a:r>
              <a:rPr lang="en-US" dirty="0"/>
              <a:t>Selecting your order :</a:t>
            </a:r>
          </a:p>
        </p:txBody>
      </p:sp>
      <p:pic>
        <p:nvPicPr>
          <p:cNvPr id="14" name="Picture 13">
            <a:extLst>
              <a:ext uri="{FF2B5EF4-FFF2-40B4-BE49-F238E27FC236}">
                <a16:creationId xmlns:a16="http://schemas.microsoft.com/office/drawing/2014/main" xmlns="" id="{DAFE27E7-E528-48C7-9F1C-A83A0BFE61C7}"/>
              </a:ext>
            </a:extLst>
          </p:cNvPr>
          <p:cNvPicPr>
            <a:picLocks noChangeAspect="1"/>
          </p:cNvPicPr>
          <p:nvPr/>
        </p:nvPicPr>
        <p:blipFill>
          <a:blip r:embed="rId2"/>
          <a:stretch>
            <a:fillRect/>
          </a:stretch>
        </p:blipFill>
        <p:spPr>
          <a:xfrm>
            <a:off x="2306170" y="2276872"/>
            <a:ext cx="1977840" cy="3645024"/>
          </a:xfrm>
          <a:prstGeom prst="rect">
            <a:avLst/>
          </a:prstGeom>
        </p:spPr>
      </p:pic>
      <p:pic>
        <p:nvPicPr>
          <p:cNvPr id="16" name="Picture 15">
            <a:extLst>
              <a:ext uri="{FF2B5EF4-FFF2-40B4-BE49-F238E27FC236}">
                <a16:creationId xmlns:a16="http://schemas.microsoft.com/office/drawing/2014/main" xmlns="" id="{9AE222E8-328A-4598-A669-85B2540C0F42}"/>
              </a:ext>
            </a:extLst>
          </p:cNvPr>
          <p:cNvPicPr>
            <a:picLocks noChangeAspect="1"/>
          </p:cNvPicPr>
          <p:nvPr/>
        </p:nvPicPr>
        <p:blipFill>
          <a:blip r:embed="rId3"/>
          <a:stretch>
            <a:fillRect/>
          </a:stretch>
        </p:blipFill>
        <p:spPr>
          <a:xfrm>
            <a:off x="5649214" y="2276872"/>
            <a:ext cx="1820353" cy="3615210"/>
          </a:xfrm>
          <a:prstGeom prst="rect">
            <a:avLst/>
          </a:prstGeom>
        </p:spPr>
      </p:pic>
      <p:pic>
        <p:nvPicPr>
          <p:cNvPr id="18" name="Picture 17">
            <a:extLst>
              <a:ext uri="{FF2B5EF4-FFF2-40B4-BE49-F238E27FC236}">
                <a16:creationId xmlns:a16="http://schemas.microsoft.com/office/drawing/2014/main" xmlns="" id="{B26D2008-E89E-4B05-B839-F2729F4C0176}"/>
              </a:ext>
            </a:extLst>
          </p:cNvPr>
          <p:cNvPicPr>
            <a:picLocks noChangeAspect="1"/>
          </p:cNvPicPr>
          <p:nvPr/>
        </p:nvPicPr>
        <p:blipFill>
          <a:blip r:embed="rId4"/>
          <a:stretch>
            <a:fillRect/>
          </a:stretch>
        </p:blipFill>
        <p:spPr>
          <a:xfrm>
            <a:off x="8834771" y="2289060"/>
            <a:ext cx="1883501" cy="3632836"/>
          </a:xfrm>
          <a:prstGeom prst="rect">
            <a:avLst/>
          </a:prstGeom>
        </p:spPr>
      </p:pic>
      <p:pic>
        <p:nvPicPr>
          <p:cNvPr id="7" name="Picture 6">
            <a:extLst>
              <a:ext uri="{FF2B5EF4-FFF2-40B4-BE49-F238E27FC236}">
                <a16:creationId xmlns:a16="http://schemas.microsoft.com/office/drawing/2014/main" xmlns="" id="{620C6F01-C9D8-4F04-BD92-7193BFC94204}"/>
              </a:ext>
            </a:extLst>
          </p:cNvPr>
          <p:cNvPicPr>
            <a:picLocks noChangeAspect="1"/>
          </p:cNvPicPr>
          <p:nvPr/>
        </p:nvPicPr>
        <p:blipFill>
          <a:blip r:embed="rId5"/>
          <a:stretch>
            <a:fillRect/>
          </a:stretch>
        </p:blipFill>
        <p:spPr>
          <a:xfrm>
            <a:off x="0" y="520105"/>
            <a:ext cx="1233289" cy="1233289"/>
          </a:xfrm>
          <a:prstGeom prst="rect">
            <a:avLst/>
          </a:prstGeom>
        </p:spPr>
      </p:pic>
    </p:spTree>
    <p:extLst>
      <p:ext uri="{BB962C8B-B14F-4D97-AF65-F5344CB8AC3E}">
        <p14:creationId xmlns:p14="http://schemas.microsoft.com/office/powerpoint/2010/main" val="24676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Components</a:t>
            </a:r>
          </a:p>
        </p:txBody>
      </p:sp>
      <p:sp>
        <p:nvSpPr>
          <p:cNvPr id="5" name="Content Placeholder 4"/>
          <p:cNvSpPr>
            <a:spLocks noGrp="1"/>
          </p:cNvSpPr>
          <p:nvPr>
            <p:ph sz="half" idx="2"/>
          </p:nvPr>
        </p:nvSpPr>
        <p:spPr>
          <a:xfrm>
            <a:off x="1773932" y="1417637"/>
            <a:ext cx="9217024" cy="5035699"/>
          </a:xfrm>
        </p:spPr>
        <p:txBody>
          <a:bodyPr/>
          <a:lstStyle/>
          <a:p>
            <a:r>
              <a:rPr lang="en-US" dirty="0"/>
              <a:t>Reviewing your order :</a:t>
            </a:r>
          </a:p>
        </p:txBody>
      </p:sp>
      <p:pic>
        <p:nvPicPr>
          <p:cNvPr id="4" name="Picture 3">
            <a:extLst>
              <a:ext uri="{FF2B5EF4-FFF2-40B4-BE49-F238E27FC236}">
                <a16:creationId xmlns:a16="http://schemas.microsoft.com/office/drawing/2014/main" xmlns="" id="{D7586FD3-DC40-4AAE-90DE-0421F38515AE}"/>
              </a:ext>
            </a:extLst>
          </p:cNvPr>
          <p:cNvPicPr>
            <a:picLocks noChangeAspect="1"/>
          </p:cNvPicPr>
          <p:nvPr/>
        </p:nvPicPr>
        <p:blipFill>
          <a:blip r:embed="rId2"/>
          <a:stretch>
            <a:fillRect/>
          </a:stretch>
        </p:blipFill>
        <p:spPr>
          <a:xfrm>
            <a:off x="2237065" y="2060848"/>
            <a:ext cx="2105295" cy="4027521"/>
          </a:xfrm>
          <a:prstGeom prst="rect">
            <a:avLst/>
          </a:prstGeom>
        </p:spPr>
      </p:pic>
      <p:pic>
        <p:nvPicPr>
          <p:cNvPr id="7" name="Picture 6">
            <a:extLst>
              <a:ext uri="{FF2B5EF4-FFF2-40B4-BE49-F238E27FC236}">
                <a16:creationId xmlns:a16="http://schemas.microsoft.com/office/drawing/2014/main" xmlns="" id="{9B92F2B7-2467-4426-9876-AD33A7A311C8}"/>
              </a:ext>
            </a:extLst>
          </p:cNvPr>
          <p:cNvPicPr>
            <a:picLocks noChangeAspect="1"/>
          </p:cNvPicPr>
          <p:nvPr/>
        </p:nvPicPr>
        <p:blipFill>
          <a:blip r:embed="rId3"/>
          <a:stretch>
            <a:fillRect/>
          </a:stretch>
        </p:blipFill>
        <p:spPr>
          <a:xfrm>
            <a:off x="5485096" y="2058938"/>
            <a:ext cx="1999479" cy="4027521"/>
          </a:xfrm>
          <a:prstGeom prst="rect">
            <a:avLst/>
          </a:prstGeom>
        </p:spPr>
      </p:pic>
      <p:pic>
        <p:nvPicPr>
          <p:cNvPr id="9" name="Picture 8">
            <a:extLst>
              <a:ext uri="{FF2B5EF4-FFF2-40B4-BE49-F238E27FC236}">
                <a16:creationId xmlns:a16="http://schemas.microsoft.com/office/drawing/2014/main" xmlns="" id="{EB19A386-53C4-4285-BA98-F2B42B96D9AC}"/>
              </a:ext>
            </a:extLst>
          </p:cNvPr>
          <p:cNvPicPr>
            <a:picLocks noChangeAspect="1"/>
          </p:cNvPicPr>
          <p:nvPr/>
        </p:nvPicPr>
        <p:blipFill>
          <a:blip r:embed="rId4"/>
          <a:stretch>
            <a:fillRect/>
          </a:stretch>
        </p:blipFill>
        <p:spPr>
          <a:xfrm>
            <a:off x="8634057" y="2058938"/>
            <a:ext cx="2087998" cy="4055534"/>
          </a:xfrm>
          <a:prstGeom prst="rect">
            <a:avLst/>
          </a:prstGeom>
        </p:spPr>
      </p:pic>
      <p:pic>
        <p:nvPicPr>
          <p:cNvPr id="13" name="Picture 12">
            <a:extLst>
              <a:ext uri="{FF2B5EF4-FFF2-40B4-BE49-F238E27FC236}">
                <a16:creationId xmlns:a16="http://schemas.microsoft.com/office/drawing/2014/main" xmlns="" id="{A0A09828-49C0-434E-84C1-49128977691B}"/>
              </a:ext>
            </a:extLst>
          </p:cNvPr>
          <p:cNvPicPr>
            <a:picLocks noChangeAspect="1"/>
          </p:cNvPicPr>
          <p:nvPr/>
        </p:nvPicPr>
        <p:blipFill>
          <a:blip r:embed="rId5"/>
          <a:stretch>
            <a:fillRect/>
          </a:stretch>
        </p:blipFill>
        <p:spPr>
          <a:xfrm>
            <a:off x="0" y="520105"/>
            <a:ext cx="1233289" cy="1233289"/>
          </a:xfrm>
          <a:prstGeom prst="rect">
            <a:avLst/>
          </a:prstGeom>
        </p:spPr>
      </p:pic>
    </p:spTree>
    <p:extLst>
      <p:ext uri="{BB962C8B-B14F-4D97-AF65-F5344CB8AC3E}">
        <p14:creationId xmlns:p14="http://schemas.microsoft.com/office/powerpoint/2010/main" val="325588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Components</a:t>
            </a:r>
          </a:p>
        </p:txBody>
      </p:sp>
      <p:sp>
        <p:nvSpPr>
          <p:cNvPr id="5" name="Content Placeholder 4"/>
          <p:cNvSpPr>
            <a:spLocks noGrp="1"/>
          </p:cNvSpPr>
          <p:nvPr>
            <p:ph sz="half" idx="2"/>
          </p:nvPr>
        </p:nvSpPr>
        <p:spPr>
          <a:xfrm>
            <a:off x="1773932" y="1417637"/>
            <a:ext cx="9217024" cy="5035699"/>
          </a:xfrm>
        </p:spPr>
        <p:txBody>
          <a:bodyPr/>
          <a:lstStyle/>
          <a:p>
            <a:r>
              <a:rPr lang="en-US" dirty="0"/>
              <a:t>Reviewing your order (continued) :</a:t>
            </a:r>
          </a:p>
        </p:txBody>
      </p:sp>
      <p:pic>
        <p:nvPicPr>
          <p:cNvPr id="6" name="Picture 5">
            <a:extLst>
              <a:ext uri="{FF2B5EF4-FFF2-40B4-BE49-F238E27FC236}">
                <a16:creationId xmlns:a16="http://schemas.microsoft.com/office/drawing/2014/main" xmlns="" id="{1D6E745F-FCF3-482E-BD4F-9D4BD8BE5AC0}"/>
              </a:ext>
            </a:extLst>
          </p:cNvPr>
          <p:cNvPicPr>
            <a:picLocks noChangeAspect="1"/>
          </p:cNvPicPr>
          <p:nvPr/>
        </p:nvPicPr>
        <p:blipFill>
          <a:blip r:embed="rId2"/>
          <a:stretch>
            <a:fillRect/>
          </a:stretch>
        </p:blipFill>
        <p:spPr>
          <a:xfrm>
            <a:off x="2166917" y="2168860"/>
            <a:ext cx="2050592" cy="4032448"/>
          </a:xfrm>
          <a:prstGeom prst="rect">
            <a:avLst/>
          </a:prstGeom>
        </p:spPr>
      </p:pic>
      <p:pic>
        <p:nvPicPr>
          <p:cNvPr id="10" name="Picture 9">
            <a:extLst>
              <a:ext uri="{FF2B5EF4-FFF2-40B4-BE49-F238E27FC236}">
                <a16:creationId xmlns:a16="http://schemas.microsoft.com/office/drawing/2014/main" xmlns="" id="{47408DC2-AEAB-43AB-8490-E0CB847A836D}"/>
              </a:ext>
            </a:extLst>
          </p:cNvPr>
          <p:cNvPicPr>
            <a:picLocks noChangeAspect="1"/>
          </p:cNvPicPr>
          <p:nvPr/>
        </p:nvPicPr>
        <p:blipFill>
          <a:blip r:embed="rId3"/>
          <a:stretch>
            <a:fillRect/>
          </a:stretch>
        </p:blipFill>
        <p:spPr>
          <a:xfrm>
            <a:off x="5395147" y="2168860"/>
            <a:ext cx="1974594" cy="3960440"/>
          </a:xfrm>
          <a:prstGeom prst="rect">
            <a:avLst/>
          </a:prstGeom>
        </p:spPr>
      </p:pic>
      <p:pic>
        <p:nvPicPr>
          <p:cNvPr id="12" name="Picture 11">
            <a:extLst>
              <a:ext uri="{FF2B5EF4-FFF2-40B4-BE49-F238E27FC236}">
                <a16:creationId xmlns:a16="http://schemas.microsoft.com/office/drawing/2014/main" xmlns="" id="{A24E06FD-3C25-4B83-8D89-E8403BDC108A}"/>
              </a:ext>
            </a:extLst>
          </p:cNvPr>
          <p:cNvPicPr>
            <a:picLocks noChangeAspect="1"/>
          </p:cNvPicPr>
          <p:nvPr/>
        </p:nvPicPr>
        <p:blipFill>
          <a:blip r:embed="rId4"/>
          <a:stretch>
            <a:fillRect/>
          </a:stretch>
        </p:blipFill>
        <p:spPr>
          <a:xfrm>
            <a:off x="8830716" y="2168860"/>
            <a:ext cx="1994344" cy="3960440"/>
          </a:xfrm>
          <a:prstGeom prst="rect">
            <a:avLst/>
          </a:prstGeom>
        </p:spPr>
      </p:pic>
      <p:pic>
        <p:nvPicPr>
          <p:cNvPr id="13" name="Picture 12">
            <a:extLst>
              <a:ext uri="{FF2B5EF4-FFF2-40B4-BE49-F238E27FC236}">
                <a16:creationId xmlns:a16="http://schemas.microsoft.com/office/drawing/2014/main" xmlns="" id="{0650C37A-CFB8-4BA3-B22C-EDDB656FBE89}"/>
              </a:ext>
            </a:extLst>
          </p:cNvPr>
          <p:cNvPicPr>
            <a:picLocks noChangeAspect="1"/>
          </p:cNvPicPr>
          <p:nvPr/>
        </p:nvPicPr>
        <p:blipFill>
          <a:blip r:embed="rId5"/>
          <a:stretch>
            <a:fillRect/>
          </a:stretch>
        </p:blipFill>
        <p:spPr>
          <a:xfrm>
            <a:off x="0" y="520105"/>
            <a:ext cx="1233289" cy="1233289"/>
          </a:xfrm>
          <a:prstGeom prst="rect">
            <a:avLst/>
          </a:prstGeom>
        </p:spPr>
      </p:pic>
    </p:spTree>
    <p:extLst>
      <p:ext uri="{BB962C8B-B14F-4D97-AF65-F5344CB8AC3E}">
        <p14:creationId xmlns:p14="http://schemas.microsoft.com/office/powerpoint/2010/main" val="582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Side Components</a:t>
            </a:r>
          </a:p>
        </p:txBody>
      </p:sp>
      <p:sp>
        <p:nvSpPr>
          <p:cNvPr id="4" name="Content Placeholder 3">
            <a:extLst>
              <a:ext uri="{FF2B5EF4-FFF2-40B4-BE49-F238E27FC236}">
                <a16:creationId xmlns:a16="http://schemas.microsoft.com/office/drawing/2014/main" xmlns="" id="{D97DD688-625A-40AD-9B76-89914332337D}"/>
              </a:ext>
            </a:extLst>
          </p:cNvPr>
          <p:cNvSpPr>
            <a:spLocks noGrp="1"/>
          </p:cNvSpPr>
          <p:nvPr>
            <p:ph idx="1"/>
          </p:nvPr>
        </p:nvSpPr>
        <p:spPr>
          <a:xfrm>
            <a:off x="1593436" y="1600200"/>
            <a:ext cx="9782801" cy="5257800"/>
          </a:xfrm>
        </p:spPr>
        <p:txBody>
          <a:bodyPr>
            <a:normAutofit fontScale="85000" lnSpcReduction="10000"/>
          </a:bodyPr>
          <a:lstStyle/>
          <a:p>
            <a:r>
              <a:rPr lang="en-US" dirty="0"/>
              <a:t>We have a singleton class called kitchen management on the server side</a:t>
            </a:r>
          </a:p>
          <a:p>
            <a:r>
              <a:rPr lang="en-US" dirty="0"/>
              <a:t>Here, the inventory list, customer list and order list are initialized once.</a:t>
            </a:r>
          </a:p>
          <a:p>
            <a:r>
              <a:rPr lang="en-US" dirty="0"/>
              <a:t>Chef Activity is another class which takes care of the orders which are received from the client side.</a:t>
            </a:r>
          </a:p>
          <a:p>
            <a:r>
              <a:rPr lang="en-US" dirty="0"/>
              <a:t>It checks in the inventory list whether enough items are available to suffice the order.</a:t>
            </a:r>
          </a:p>
          <a:p>
            <a:r>
              <a:rPr lang="en-US" dirty="0"/>
              <a:t>We have a thread which is always running in the background which listens to the client side and checks if we have a new order in the order list.</a:t>
            </a:r>
          </a:p>
          <a:p>
            <a:r>
              <a:rPr lang="en-US" dirty="0"/>
              <a:t>Chef activity has two main functions –</a:t>
            </a:r>
          </a:p>
          <a:p>
            <a:pPr marL="0" indent="0">
              <a:buNone/>
            </a:pPr>
            <a:r>
              <a:rPr lang="en-US" dirty="0"/>
              <a:t> One is uploading the inventory list and another is notifying the   customer whether the order is available or not.</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xmlns="" id="{BC534BE1-E917-474E-A134-2FB520EF3627}"/>
              </a:ext>
            </a:extLst>
          </p:cNvPr>
          <p:cNvPicPr>
            <a:picLocks noChangeAspect="1"/>
          </p:cNvPicPr>
          <p:nvPr/>
        </p:nvPicPr>
        <p:blipFill>
          <a:blip r:embed="rId2"/>
          <a:stretch>
            <a:fillRect/>
          </a:stretch>
        </p:blipFill>
        <p:spPr>
          <a:xfrm>
            <a:off x="0" y="520105"/>
            <a:ext cx="1233289" cy="1233289"/>
          </a:xfrm>
          <a:prstGeom prst="rect">
            <a:avLst/>
          </a:prstGeom>
        </p:spPr>
      </p:pic>
    </p:spTree>
    <p:extLst>
      <p:ext uri="{BB962C8B-B14F-4D97-AF65-F5344CB8AC3E}">
        <p14:creationId xmlns:p14="http://schemas.microsoft.com/office/powerpoint/2010/main" val="24582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Side</a:t>
            </a:r>
          </a:p>
        </p:txBody>
      </p:sp>
      <p:sp>
        <p:nvSpPr>
          <p:cNvPr id="4" name="Content Placeholder 3">
            <a:extLst>
              <a:ext uri="{FF2B5EF4-FFF2-40B4-BE49-F238E27FC236}">
                <a16:creationId xmlns:a16="http://schemas.microsoft.com/office/drawing/2014/main" xmlns="" id="{D97DD688-625A-40AD-9B76-89914332337D}"/>
              </a:ext>
            </a:extLst>
          </p:cNvPr>
          <p:cNvSpPr>
            <a:spLocks noGrp="1"/>
          </p:cNvSpPr>
          <p:nvPr>
            <p:ph idx="1"/>
          </p:nvPr>
        </p:nvSpPr>
        <p:spPr>
          <a:xfrm>
            <a:off x="1593436" y="1600200"/>
            <a:ext cx="9782801" cy="5257800"/>
          </a:xfrm>
        </p:spPr>
        <p:txBody>
          <a:bodyPr>
            <a:normAutofit/>
          </a:bodyPr>
          <a:lstStyle/>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xmlns="" id="{6D177A49-5E08-4771-A952-D94DA303AB33}"/>
              </a:ext>
            </a:extLst>
          </p:cNvPr>
          <p:cNvPicPr>
            <a:picLocks noChangeAspect="1"/>
          </p:cNvPicPr>
          <p:nvPr/>
        </p:nvPicPr>
        <p:blipFill>
          <a:blip r:embed="rId2"/>
          <a:stretch>
            <a:fillRect/>
          </a:stretch>
        </p:blipFill>
        <p:spPr>
          <a:xfrm>
            <a:off x="2205980" y="1772815"/>
            <a:ext cx="2880320" cy="4725145"/>
          </a:xfrm>
          <a:prstGeom prst="rect">
            <a:avLst/>
          </a:prstGeom>
        </p:spPr>
      </p:pic>
      <p:pic>
        <p:nvPicPr>
          <p:cNvPr id="8" name="Picture 7">
            <a:extLst>
              <a:ext uri="{FF2B5EF4-FFF2-40B4-BE49-F238E27FC236}">
                <a16:creationId xmlns:a16="http://schemas.microsoft.com/office/drawing/2014/main" xmlns="" id="{A20CD2FF-79F0-4AED-826D-3DAEEA29E758}"/>
              </a:ext>
            </a:extLst>
          </p:cNvPr>
          <p:cNvPicPr>
            <a:picLocks noChangeAspect="1"/>
          </p:cNvPicPr>
          <p:nvPr/>
        </p:nvPicPr>
        <p:blipFill>
          <a:blip r:embed="rId3"/>
          <a:stretch>
            <a:fillRect/>
          </a:stretch>
        </p:blipFill>
        <p:spPr>
          <a:xfrm>
            <a:off x="7632403" y="1772815"/>
            <a:ext cx="2962986" cy="4725145"/>
          </a:xfrm>
          <a:prstGeom prst="rect">
            <a:avLst/>
          </a:prstGeom>
        </p:spPr>
      </p:pic>
      <p:pic>
        <p:nvPicPr>
          <p:cNvPr id="9" name="Picture 8">
            <a:extLst>
              <a:ext uri="{FF2B5EF4-FFF2-40B4-BE49-F238E27FC236}">
                <a16:creationId xmlns:a16="http://schemas.microsoft.com/office/drawing/2014/main" xmlns="" id="{CA6B4CE3-E5AC-4D46-ADDE-582AC63BA54D}"/>
              </a:ext>
            </a:extLst>
          </p:cNvPr>
          <p:cNvPicPr>
            <a:picLocks noChangeAspect="1"/>
          </p:cNvPicPr>
          <p:nvPr/>
        </p:nvPicPr>
        <p:blipFill>
          <a:blip r:embed="rId4"/>
          <a:stretch>
            <a:fillRect/>
          </a:stretch>
        </p:blipFill>
        <p:spPr>
          <a:xfrm>
            <a:off x="0" y="520105"/>
            <a:ext cx="1233289" cy="1233289"/>
          </a:xfrm>
          <a:prstGeom prst="rect">
            <a:avLst/>
          </a:prstGeom>
        </p:spPr>
      </p:pic>
    </p:spTree>
    <p:extLst>
      <p:ext uri="{BB962C8B-B14F-4D97-AF65-F5344CB8AC3E}">
        <p14:creationId xmlns:p14="http://schemas.microsoft.com/office/powerpoint/2010/main" val="132455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xmlns="" id="{CBDDEEA8-D774-4654-848E-CB2391A71700}"/>
              </a:ext>
            </a:extLst>
          </p:cNvPr>
          <p:cNvSpPr txBox="1">
            <a:spLocks/>
          </p:cNvSpPr>
          <p:nvPr/>
        </p:nvSpPr>
        <p:spPr>
          <a:xfrm>
            <a:off x="1593436" y="1600200"/>
            <a:ext cx="9782800" cy="4572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IN" dirty="0"/>
          </a:p>
          <a:p>
            <a:endParaRPr lang="en-IN" dirty="0"/>
          </a:p>
          <a:p>
            <a:endParaRPr lang="en-IN" dirty="0"/>
          </a:p>
          <a:p>
            <a:endParaRPr lang="en-IN" dirty="0"/>
          </a:p>
          <a:p>
            <a:endParaRPr lang="en-IN" dirty="0"/>
          </a:p>
        </p:txBody>
      </p:sp>
      <p:sp>
        <p:nvSpPr>
          <p:cNvPr id="4" name="Content Placeholder 2">
            <a:extLst>
              <a:ext uri="{FF2B5EF4-FFF2-40B4-BE49-F238E27FC236}">
                <a16:creationId xmlns:a16="http://schemas.microsoft.com/office/drawing/2014/main" xmlns="" id="{03DE5208-D639-4C0B-B351-5E85F6372E0F}"/>
              </a:ext>
            </a:extLst>
          </p:cNvPr>
          <p:cNvSpPr txBox="1">
            <a:spLocks/>
          </p:cNvSpPr>
          <p:nvPr/>
        </p:nvSpPr>
        <p:spPr>
          <a:xfrm>
            <a:off x="1745836" y="1752600"/>
            <a:ext cx="9782800" cy="4572000"/>
          </a:xfrm>
          <a:prstGeom prst="rect">
            <a:avLst/>
          </a:prstGeom>
        </p:spPr>
        <p:txBody>
          <a:bodyPr>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IN" dirty="0"/>
              <a:t>I would like to acknowledge the participation of the team members Xiao, Yun, Kinnari, Myron and Apoorav. I would also like to acknowledge the support of the Professor Mohsen </a:t>
            </a:r>
            <a:r>
              <a:rPr lang="en-IN" dirty="0" err="1"/>
              <a:t>Ghassemi</a:t>
            </a:r>
            <a:r>
              <a:rPr lang="en-IN" dirty="0"/>
              <a:t> and Samira Mansouri.</a:t>
            </a:r>
          </a:p>
          <a:p>
            <a:pPr marL="0" indent="0">
              <a:buNone/>
            </a:pPr>
            <a:r>
              <a:rPr lang="en-IN" dirty="0"/>
              <a:t>Thank you very much.</a:t>
            </a:r>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xmlns="" id="{1735D86C-076F-49A8-B0DB-6B4A13205487}"/>
              </a:ext>
            </a:extLst>
          </p:cNvPr>
          <p:cNvPicPr>
            <a:picLocks noChangeAspect="1"/>
          </p:cNvPicPr>
          <p:nvPr/>
        </p:nvPicPr>
        <p:blipFill>
          <a:blip r:embed="rId2"/>
          <a:stretch>
            <a:fillRect/>
          </a:stretch>
        </p:blipFill>
        <p:spPr>
          <a:xfrm>
            <a:off x="0" y="520105"/>
            <a:ext cx="1233289" cy="1233289"/>
          </a:xfrm>
          <a:prstGeom prst="rect">
            <a:avLst/>
          </a:prstGeom>
        </p:spPr>
      </p:pic>
    </p:spTree>
    <p:extLst>
      <p:ext uri="{BB962C8B-B14F-4D97-AF65-F5344CB8AC3E}">
        <p14:creationId xmlns:p14="http://schemas.microsoft.com/office/powerpoint/2010/main" val="132890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Abstract</a:t>
            </a:r>
          </a:p>
        </p:txBody>
      </p:sp>
      <p:sp>
        <p:nvSpPr>
          <p:cNvPr id="14" name="Content Placeholder 13"/>
          <p:cNvSpPr>
            <a:spLocks noGrp="1"/>
          </p:cNvSpPr>
          <p:nvPr>
            <p:ph idx="1"/>
          </p:nvPr>
        </p:nvSpPr>
        <p:spPr/>
        <p:txBody>
          <a:bodyPr>
            <a:normAutofit/>
          </a:bodyPr>
          <a:lstStyle/>
          <a:p>
            <a:pPr marL="0" indent="0">
              <a:buNone/>
            </a:pPr>
            <a:r>
              <a:rPr lang="en-IN" sz="2000" dirty="0"/>
              <a:t>We have developed an online client/server food ordering application for a restaurant. Assumption has been made that the restaurant is using internet to run its business. The customers can order food online and pick it up when the food is ready. </a:t>
            </a:r>
          </a:p>
          <a:p>
            <a:pPr marL="0" indent="0">
              <a:buNone/>
            </a:pPr>
            <a:r>
              <a:rPr lang="en-IN" sz="2000" dirty="0"/>
              <a:t>In our application, we are passing information wrapped in messages between client and server. The chef and customer can log in one application with their credentials and are taken to their respective work areas. The chef can view the oldest order, change the status of order and view the next order once the oldest order is ready. </a:t>
            </a:r>
            <a:endParaRPr lang="en-IN" sz="2000" dirty="0" smtClean="0"/>
          </a:p>
          <a:p>
            <a:pPr marL="0" indent="0">
              <a:buNone/>
            </a:pPr>
            <a:r>
              <a:rPr lang="en-IN" sz="2000" dirty="0" smtClean="0"/>
              <a:t>We’re managing Inventory using the </a:t>
            </a:r>
            <a:r>
              <a:rPr lang="en-IN" sz="2000" dirty="0" err="1" smtClean="0"/>
              <a:t>Inventory.txt</a:t>
            </a:r>
            <a:r>
              <a:rPr lang="en-IN" sz="2000" dirty="0" smtClean="0"/>
              <a:t> file </a:t>
            </a:r>
            <a:endParaRPr lang="en-IN" sz="2000" dirty="0"/>
          </a:p>
        </p:txBody>
      </p:sp>
      <p:pic>
        <p:nvPicPr>
          <p:cNvPr id="4" name="Picture 3">
            <a:extLst>
              <a:ext uri="{FF2B5EF4-FFF2-40B4-BE49-F238E27FC236}">
                <a16:creationId xmlns:a16="http://schemas.microsoft.com/office/drawing/2014/main" xmlns="" id="{B52A3F63-077F-4642-B1CB-A9BED050EB48}"/>
              </a:ext>
            </a:extLst>
          </p:cNvPr>
          <p:cNvPicPr>
            <a:picLocks noChangeAspect="1"/>
          </p:cNvPicPr>
          <p:nvPr/>
        </p:nvPicPr>
        <p:blipFill>
          <a:blip r:embed="rId2"/>
          <a:stretch>
            <a:fillRect/>
          </a:stretch>
        </p:blipFill>
        <p:spPr>
          <a:xfrm>
            <a:off x="0" y="520105"/>
            <a:ext cx="1233289" cy="1233289"/>
          </a:xfrm>
          <a:prstGeom prst="rect">
            <a:avLst/>
          </a:prstGeom>
        </p:spPr>
      </p:pic>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13" name="Picture 12">
            <a:extLst>
              <a:ext uri="{FF2B5EF4-FFF2-40B4-BE49-F238E27FC236}">
                <a16:creationId xmlns:a16="http://schemas.microsoft.com/office/drawing/2014/main" xmlns="" id="{64C388EF-1DDB-454C-9710-2D6EC3C9183A}"/>
              </a:ext>
            </a:extLst>
          </p:cNvPr>
          <p:cNvPicPr>
            <a:picLocks noChangeAspect="1"/>
          </p:cNvPicPr>
          <p:nvPr/>
        </p:nvPicPr>
        <p:blipFill>
          <a:blip r:embed="rId2"/>
          <a:stretch>
            <a:fillRect/>
          </a:stretch>
        </p:blipFill>
        <p:spPr>
          <a:xfrm>
            <a:off x="0" y="520105"/>
            <a:ext cx="1233289" cy="1233289"/>
          </a:xfrm>
          <a:prstGeom prst="rect">
            <a:avLst/>
          </a:prstGeom>
        </p:spPr>
      </p:pic>
      <p:pic>
        <p:nvPicPr>
          <p:cNvPr id="17" name="Content Placeholder 16">
            <a:extLst>
              <a:ext uri="{FF2B5EF4-FFF2-40B4-BE49-F238E27FC236}">
                <a16:creationId xmlns:a16="http://schemas.microsoft.com/office/drawing/2014/main" xmlns="" id="{31A04B52-6D5A-4BD5-BB6F-4C16D60D6CCB}"/>
              </a:ext>
            </a:extLst>
          </p:cNvPr>
          <p:cNvPicPr>
            <a:picLocks noGrp="1" noChangeAspect="1"/>
          </p:cNvPicPr>
          <p:nvPr>
            <p:ph idx="1"/>
          </p:nvPr>
        </p:nvPicPr>
        <p:blipFill>
          <a:blip r:embed="rId3"/>
          <a:stretch>
            <a:fillRect/>
          </a:stretch>
        </p:blipFill>
        <p:spPr>
          <a:xfrm>
            <a:off x="3718148" y="1340768"/>
            <a:ext cx="7272808" cy="5486375"/>
          </a:xfrm>
        </p:spPr>
      </p:pic>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Use-case diagram</a:t>
            </a:r>
          </a:p>
        </p:txBody>
      </p:sp>
      <p:pic>
        <p:nvPicPr>
          <p:cNvPr id="8" name="Picture 7">
            <a:extLst>
              <a:ext uri="{FF2B5EF4-FFF2-40B4-BE49-F238E27FC236}">
                <a16:creationId xmlns:a16="http://schemas.microsoft.com/office/drawing/2014/main" xmlns="" id="{0FC209BF-9C4E-4BB1-BD4C-6F8E47B1DC16}"/>
              </a:ext>
            </a:extLst>
          </p:cNvPr>
          <p:cNvPicPr>
            <a:picLocks noChangeAspect="1"/>
          </p:cNvPicPr>
          <p:nvPr/>
        </p:nvPicPr>
        <p:blipFill>
          <a:blip r:embed="rId2"/>
          <a:stretch>
            <a:fillRect/>
          </a:stretch>
        </p:blipFill>
        <p:spPr>
          <a:xfrm>
            <a:off x="0" y="520105"/>
            <a:ext cx="1233289" cy="1233289"/>
          </a:xfrm>
          <a:prstGeom prst="rect">
            <a:avLst/>
          </a:prstGeom>
        </p:spPr>
      </p:pic>
      <p:pic>
        <p:nvPicPr>
          <p:cNvPr id="12" name="Content Placeholder 11">
            <a:extLst>
              <a:ext uri="{FF2B5EF4-FFF2-40B4-BE49-F238E27FC236}">
                <a16:creationId xmlns:a16="http://schemas.microsoft.com/office/drawing/2014/main" xmlns="" id="{ECDD7F2A-85D9-4ADA-AEF0-785C3AC9DE75}"/>
              </a:ext>
            </a:extLst>
          </p:cNvPr>
          <p:cNvPicPr>
            <a:picLocks noGrp="1" noChangeAspect="1"/>
          </p:cNvPicPr>
          <p:nvPr>
            <p:ph idx="1"/>
          </p:nvPr>
        </p:nvPicPr>
        <p:blipFill>
          <a:blip r:embed="rId3"/>
          <a:stretch>
            <a:fillRect/>
          </a:stretch>
        </p:blipFill>
        <p:spPr>
          <a:xfrm>
            <a:off x="2566020" y="1600200"/>
            <a:ext cx="6982875" cy="4925144"/>
          </a:xfrm>
        </p:spPr>
      </p:pic>
    </p:spTree>
    <p:extLst>
      <p:ext uri="{BB962C8B-B14F-4D97-AF65-F5344CB8AC3E}">
        <p14:creationId xmlns:p14="http://schemas.microsoft.com/office/powerpoint/2010/main" val="76176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between Client/Server </a:t>
            </a:r>
          </a:p>
        </p:txBody>
      </p:sp>
      <p:pic>
        <p:nvPicPr>
          <p:cNvPr id="9" name="图片 4">
            <a:extLst>
              <a:ext uri="{FF2B5EF4-FFF2-40B4-BE49-F238E27FC236}">
                <a16:creationId xmlns:a16="http://schemas.microsoft.com/office/drawing/2014/main" xmlns="" id="{FC1765E5-140B-4E59-8AF7-940D1C7A3E4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66020" y="1700808"/>
            <a:ext cx="7056784" cy="4752528"/>
          </a:xfrm>
          <a:prstGeom prst="rect">
            <a:avLst/>
          </a:prstGeom>
        </p:spPr>
      </p:pic>
      <p:pic>
        <p:nvPicPr>
          <p:cNvPr id="12" name="Picture 11">
            <a:extLst>
              <a:ext uri="{FF2B5EF4-FFF2-40B4-BE49-F238E27FC236}">
                <a16:creationId xmlns:a16="http://schemas.microsoft.com/office/drawing/2014/main" xmlns="" id="{3F8C6E48-B252-46F6-A84D-7F6D389320E0}"/>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96271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F83FFAD1-892A-4D40-AC01-EF10123C0F7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41884" y="0"/>
            <a:ext cx="4176464" cy="3103240"/>
          </a:xfrm>
          <a:prstGeom prst="rect">
            <a:avLst/>
          </a:prstGeom>
        </p:spPr>
      </p:pic>
      <p:sp>
        <p:nvSpPr>
          <p:cNvPr id="6" name="Rectangle 5">
            <a:extLst>
              <a:ext uri="{FF2B5EF4-FFF2-40B4-BE49-F238E27FC236}">
                <a16:creationId xmlns:a16="http://schemas.microsoft.com/office/drawing/2014/main" xmlns="" id="{2CC52058-DDF7-4E98-A8C9-ABA54D27F0B7}"/>
              </a:ext>
            </a:extLst>
          </p:cNvPr>
          <p:cNvSpPr/>
          <p:nvPr/>
        </p:nvSpPr>
        <p:spPr>
          <a:xfrm>
            <a:off x="1557908" y="3103240"/>
            <a:ext cx="7848333" cy="3970318"/>
          </a:xfrm>
          <a:prstGeom prst="rect">
            <a:avLst/>
          </a:prstGeom>
        </p:spPr>
        <p:txBody>
          <a:bodyPr wrap="square">
            <a:spAutoFit/>
          </a:bodyPr>
          <a:lstStyle/>
          <a:p>
            <a:r>
              <a:rPr lang="en-IN" sz="1200" dirty="0"/>
              <a:t>Msg1 :  “R/</a:t>
            </a:r>
            <a:r>
              <a:rPr lang="en-IN" sz="1200" dirty="0" err="1"/>
              <a:t>S,customerID,customerPIN,customerName</a:t>
            </a:r>
            <a:r>
              <a:rPr lang="en-IN" sz="1200" dirty="0"/>
              <a:t>(exists when register)”</a:t>
            </a:r>
          </a:p>
          <a:p>
            <a:r>
              <a:rPr lang="en-IN" sz="1200" dirty="0"/>
              <a:t>	e.g.:”R,CU1234,2333,Kiven”  “S,CH1234,3333”</a:t>
            </a:r>
          </a:p>
          <a:p>
            <a:endParaRPr lang="en-IN" sz="1200" dirty="0"/>
          </a:p>
          <a:p>
            <a:r>
              <a:rPr lang="en-IN" sz="1200" dirty="0"/>
              <a:t>Msg2:   </a:t>
            </a:r>
            <a:r>
              <a:rPr lang="en-US" sz="1200" dirty="0"/>
              <a:t>“R/</a:t>
            </a:r>
            <a:r>
              <a:rPr lang="en-US" sz="1200" dirty="0" err="1"/>
              <a:t>S,customerName,success</a:t>
            </a:r>
            <a:r>
              <a:rPr lang="en-US" sz="1200" dirty="0"/>
              <a:t>/fail”</a:t>
            </a:r>
            <a:endParaRPr lang="en-IN" sz="1200" dirty="0"/>
          </a:p>
          <a:p>
            <a:r>
              <a:rPr lang="en-US" sz="1200" dirty="0"/>
              <a:t>            e.g.: “</a:t>
            </a:r>
            <a:r>
              <a:rPr lang="en-US" sz="1200" dirty="0" err="1"/>
              <a:t>R,Kiven,success</a:t>
            </a:r>
            <a:r>
              <a:rPr lang="en-US" sz="1200" dirty="0"/>
              <a:t>” “</a:t>
            </a:r>
            <a:r>
              <a:rPr lang="en-US" sz="1200" dirty="0" err="1"/>
              <a:t>S,Bob,fail</a:t>
            </a:r>
            <a:r>
              <a:rPr lang="en-US" sz="1200" dirty="0"/>
              <a:t>”</a:t>
            </a:r>
          </a:p>
          <a:p>
            <a:endParaRPr lang="en-US" sz="1200" dirty="0"/>
          </a:p>
          <a:p>
            <a:r>
              <a:rPr lang="en-US" sz="1200" dirty="0"/>
              <a:t>Msg3:   “</a:t>
            </a:r>
            <a:r>
              <a:rPr lang="en-US" sz="1200" dirty="0" err="1"/>
              <a:t>orderID,orderCost,customerID,MM</a:t>
            </a:r>
            <a:r>
              <a:rPr lang="en-US" sz="1200" dirty="0"/>
              <a:t>/DD/YYYY,[</a:t>
            </a:r>
            <a:r>
              <a:rPr lang="en-US" sz="1200" dirty="0" err="1"/>
              <a:t>ItemName</a:t>
            </a:r>
            <a:r>
              <a:rPr lang="en-US" sz="1200" dirty="0"/>
              <a:t>],[</a:t>
            </a:r>
            <a:r>
              <a:rPr lang="en-US" sz="1200" dirty="0" err="1"/>
              <a:t>ItemQuantity</a:t>
            </a:r>
            <a:r>
              <a:rPr lang="en-US" sz="1200" dirty="0"/>
              <a:t>]…”</a:t>
            </a:r>
            <a:endParaRPr lang="en-IN" sz="1200" dirty="0"/>
          </a:p>
          <a:p>
            <a:r>
              <a:rPr lang="en-US" sz="1200" dirty="0"/>
              <a:t>	e.g.: “123,30000,CU1234,10/02/2222”</a:t>
            </a:r>
            <a:endParaRPr lang="en-IN" sz="1200" dirty="0"/>
          </a:p>
          <a:p>
            <a:endParaRPr lang="en-IN" sz="1200" dirty="0"/>
          </a:p>
          <a:p>
            <a:r>
              <a:rPr lang="en-IN" sz="1200" dirty="0"/>
              <a:t>Msg4:   </a:t>
            </a:r>
            <a:r>
              <a:rPr lang="en-US" sz="1200" dirty="0"/>
              <a:t>“AA(</a:t>
            </a:r>
            <a:r>
              <a:rPr lang="en-US" sz="1200" dirty="0" err="1"/>
              <a:t>allavailable</a:t>
            </a:r>
            <a:r>
              <a:rPr lang="en-US" sz="1200" dirty="0"/>
              <a:t>)/PA(</a:t>
            </a:r>
            <a:r>
              <a:rPr lang="en-US" sz="1200" dirty="0" err="1"/>
              <a:t>partiallyavailable</a:t>
            </a:r>
            <a:r>
              <a:rPr lang="en-US" sz="1200" dirty="0"/>
              <a:t>),[</a:t>
            </a:r>
            <a:r>
              <a:rPr lang="en-US" sz="1200" dirty="0" err="1"/>
              <a:t>ItemName</a:t>
            </a:r>
            <a:r>
              <a:rPr lang="en-US" sz="1200" dirty="0"/>
              <a:t>],[</a:t>
            </a:r>
            <a:r>
              <a:rPr lang="en-US" sz="1200" dirty="0" err="1"/>
              <a:t>ItemQuantity</a:t>
            </a:r>
            <a:r>
              <a:rPr lang="en-US" sz="1200" dirty="0"/>
              <a:t>]/NA(</a:t>
            </a:r>
            <a:r>
              <a:rPr lang="en-US" sz="1200" dirty="0" err="1"/>
              <a:t>notavailable</a:t>
            </a:r>
            <a:r>
              <a:rPr lang="en-US" sz="1200" dirty="0"/>
              <a:t>),time”</a:t>
            </a:r>
            <a:endParaRPr lang="en-IN" sz="1200" dirty="0"/>
          </a:p>
          <a:p>
            <a:r>
              <a:rPr lang="en-US" sz="1200" dirty="0"/>
              <a:t>        “PA, ”: “PA,[</a:t>
            </a:r>
            <a:r>
              <a:rPr lang="en-US" sz="1200" dirty="0" err="1"/>
              <a:t>Orderitemname</a:t>
            </a:r>
            <a:r>
              <a:rPr lang="en-US" sz="1200" dirty="0"/>
              <a:t>]”;</a:t>
            </a:r>
            <a:endParaRPr lang="en-IN" sz="1200" dirty="0"/>
          </a:p>
          <a:p>
            <a:r>
              <a:rPr lang="en-US" sz="1200" dirty="0"/>
              <a:t>	e.g.: “AA” “PA” “NA”;</a:t>
            </a:r>
          </a:p>
          <a:p>
            <a:endParaRPr lang="en-US" sz="1200" dirty="0"/>
          </a:p>
          <a:p>
            <a:r>
              <a:rPr lang="en-US" sz="1200" dirty="0"/>
              <a:t>Msg5:   “T/F”</a:t>
            </a:r>
            <a:endParaRPr lang="en-IN" sz="1200" dirty="0"/>
          </a:p>
          <a:p>
            <a:r>
              <a:rPr lang="en-IN" sz="1200" dirty="0"/>
              <a:t>          </a:t>
            </a:r>
            <a:r>
              <a:rPr lang="en-US" sz="1200" dirty="0"/>
              <a:t>e.g.: “T” “F”</a:t>
            </a:r>
          </a:p>
          <a:p>
            <a:endParaRPr lang="en-US" sz="1200" dirty="0"/>
          </a:p>
          <a:p>
            <a:r>
              <a:rPr lang="en-US" sz="1200" dirty="0"/>
              <a:t>Msg6:    “Packaging”</a:t>
            </a:r>
            <a:endParaRPr lang="en-IN" sz="1200" dirty="0"/>
          </a:p>
          <a:p>
            <a:endParaRPr lang="en-IN" sz="1200" dirty="0"/>
          </a:p>
          <a:p>
            <a:r>
              <a:rPr lang="en-IN" sz="1200" dirty="0"/>
              <a:t>Msg7:    “</a:t>
            </a:r>
            <a:r>
              <a:rPr lang="en-IN" sz="1200" dirty="0" err="1"/>
              <a:t>FoodReady</a:t>
            </a:r>
            <a:r>
              <a:rPr lang="en-IN" sz="1200" dirty="0"/>
              <a:t>”</a:t>
            </a:r>
          </a:p>
          <a:p>
            <a:endParaRPr lang="en-IN" sz="1200" dirty="0"/>
          </a:p>
          <a:p>
            <a:endParaRPr lang="en-IN" sz="1200" dirty="0"/>
          </a:p>
        </p:txBody>
      </p:sp>
      <p:pic>
        <p:nvPicPr>
          <p:cNvPr id="7" name="Picture 6">
            <a:extLst>
              <a:ext uri="{FF2B5EF4-FFF2-40B4-BE49-F238E27FC236}">
                <a16:creationId xmlns:a16="http://schemas.microsoft.com/office/drawing/2014/main" xmlns="" id="{5AAC3561-53F1-4DAA-ADBD-AD027DC5AB86}"/>
              </a:ext>
            </a:extLst>
          </p:cNvPr>
          <p:cNvPicPr>
            <a:picLocks noChangeAspect="1"/>
          </p:cNvPicPr>
          <p:nvPr/>
        </p:nvPicPr>
        <p:blipFill>
          <a:blip r:embed="rId3"/>
          <a:stretch>
            <a:fillRect/>
          </a:stretch>
        </p:blipFill>
        <p:spPr>
          <a:xfrm>
            <a:off x="8974732" y="487901"/>
            <a:ext cx="2549266" cy="4410092"/>
          </a:xfrm>
          <a:prstGeom prst="rect">
            <a:avLst/>
          </a:prstGeom>
        </p:spPr>
      </p:pic>
      <p:pic>
        <p:nvPicPr>
          <p:cNvPr id="8" name="Picture 7">
            <a:extLst>
              <a:ext uri="{FF2B5EF4-FFF2-40B4-BE49-F238E27FC236}">
                <a16:creationId xmlns:a16="http://schemas.microsoft.com/office/drawing/2014/main" xmlns="" id="{699063E3-41D5-4035-BAAD-8DB5AD870811}"/>
              </a:ext>
            </a:extLst>
          </p:cNvPr>
          <p:cNvPicPr>
            <a:picLocks noChangeAspect="1"/>
          </p:cNvPicPr>
          <p:nvPr/>
        </p:nvPicPr>
        <p:blipFill>
          <a:blip r:embed="rId4"/>
          <a:stretch>
            <a:fillRect/>
          </a:stretch>
        </p:blipFill>
        <p:spPr>
          <a:xfrm>
            <a:off x="0" y="520105"/>
            <a:ext cx="1233289" cy="1233289"/>
          </a:xfrm>
          <a:prstGeom prst="rect">
            <a:avLst/>
          </a:prstGeom>
        </p:spPr>
      </p:pic>
    </p:spTree>
    <p:extLst>
      <p:ext uri="{BB962C8B-B14F-4D97-AF65-F5344CB8AC3E}">
        <p14:creationId xmlns:p14="http://schemas.microsoft.com/office/powerpoint/2010/main" val="148784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Patterns considered</a:t>
            </a:r>
          </a:p>
        </p:txBody>
      </p:sp>
      <p:sp>
        <p:nvSpPr>
          <p:cNvPr id="7" name="Content Placeholder 6"/>
          <p:cNvSpPr>
            <a:spLocks noGrp="1"/>
          </p:cNvSpPr>
          <p:nvPr>
            <p:ph sz="half" idx="2"/>
          </p:nvPr>
        </p:nvSpPr>
        <p:spPr>
          <a:xfrm>
            <a:off x="1701924" y="1600200"/>
            <a:ext cx="9674313" cy="4572000"/>
          </a:xfrm>
        </p:spPr>
        <p:txBody>
          <a:bodyPr/>
          <a:lstStyle/>
          <a:p>
            <a:r>
              <a:rPr lang="en-US" dirty="0"/>
              <a:t>Singleton Pattern</a:t>
            </a:r>
          </a:p>
          <a:p>
            <a:pPr marL="0" indent="0">
              <a:buNone/>
            </a:pPr>
            <a:r>
              <a:rPr lang="en-US" dirty="0"/>
              <a:t> class Kitchen Management:</a:t>
            </a:r>
          </a:p>
          <a:p>
            <a:pPr marL="0" indent="0">
              <a:buNone/>
            </a:pPr>
            <a:endParaRPr lang="en-US" dirty="0"/>
          </a:p>
        </p:txBody>
      </p:sp>
      <p:pic>
        <p:nvPicPr>
          <p:cNvPr id="10" name="Picture 9">
            <a:extLst>
              <a:ext uri="{FF2B5EF4-FFF2-40B4-BE49-F238E27FC236}">
                <a16:creationId xmlns:a16="http://schemas.microsoft.com/office/drawing/2014/main" xmlns="" id="{8860C097-B23D-4471-AE1A-B9D8C5DC7C55}"/>
              </a:ext>
            </a:extLst>
          </p:cNvPr>
          <p:cNvPicPr>
            <a:picLocks noChangeAspect="1"/>
          </p:cNvPicPr>
          <p:nvPr/>
        </p:nvPicPr>
        <p:blipFill>
          <a:blip r:embed="rId2"/>
          <a:stretch>
            <a:fillRect/>
          </a:stretch>
        </p:blipFill>
        <p:spPr>
          <a:xfrm>
            <a:off x="2133972" y="2780928"/>
            <a:ext cx="6477333" cy="3971280"/>
          </a:xfrm>
          <a:prstGeom prst="rect">
            <a:avLst/>
          </a:prstGeom>
        </p:spPr>
      </p:pic>
      <p:pic>
        <p:nvPicPr>
          <p:cNvPr id="12" name="Picture 11">
            <a:extLst>
              <a:ext uri="{FF2B5EF4-FFF2-40B4-BE49-F238E27FC236}">
                <a16:creationId xmlns:a16="http://schemas.microsoft.com/office/drawing/2014/main" xmlns="" id="{A20DB932-F878-4428-BF25-60A26E956203}"/>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Threads </a:t>
            </a:r>
          </a:p>
        </p:txBody>
      </p:sp>
      <p:sp>
        <p:nvSpPr>
          <p:cNvPr id="3" name="Content Placeholder 2">
            <a:extLst>
              <a:ext uri="{FF2B5EF4-FFF2-40B4-BE49-F238E27FC236}">
                <a16:creationId xmlns:a16="http://schemas.microsoft.com/office/drawing/2014/main" xmlns="" id="{40644F37-6FF7-4B69-8AE1-E2EF1FF4F230}"/>
              </a:ext>
            </a:extLst>
          </p:cNvPr>
          <p:cNvSpPr>
            <a:spLocks noGrp="1"/>
          </p:cNvSpPr>
          <p:nvPr>
            <p:ph sz="half" idx="1"/>
          </p:nvPr>
        </p:nvSpPr>
        <p:spPr>
          <a:xfrm>
            <a:off x="1593436" y="1600200"/>
            <a:ext cx="9782800" cy="4572000"/>
          </a:xfrm>
        </p:spPr>
        <p:txBody>
          <a:bodyPr>
            <a:normAutofit/>
          </a:bodyPr>
          <a:lstStyle/>
          <a:p>
            <a:pPr marL="0" indent="0">
              <a:buNone/>
            </a:pPr>
            <a:r>
              <a:rPr lang="en-IN" dirty="0"/>
              <a:t>Encoding and Decoding of messages :</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xmlns="" id="{BE42FDC5-AABA-47EA-8332-7970059AC43C}"/>
              </a:ext>
            </a:extLst>
          </p:cNvPr>
          <p:cNvPicPr>
            <a:picLocks noChangeAspect="1"/>
          </p:cNvPicPr>
          <p:nvPr/>
        </p:nvPicPr>
        <p:blipFill>
          <a:blip r:embed="rId2"/>
          <a:stretch>
            <a:fillRect/>
          </a:stretch>
        </p:blipFill>
        <p:spPr>
          <a:xfrm>
            <a:off x="2165094" y="2204864"/>
            <a:ext cx="7858636" cy="3384376"/>
          </a:xfrm>
          <a:prstGeom prst="rect">
            <a:avLst/>
          </a:prstGeom>
        </p:spPr>
      </p:pic>
      <p:pic>
        <p:nvPicPr>
          <p:cNvPr id="8" name="Picture 7">
            <a:extLst>
              <a:ext uri="{FF2B5EF4-FFF2-40B4-BE49-F238E27FC236}">
                <a16:creationId xmlns:a16="http://schemas.microsoft.com/office/drawing/2014/main" xmlns="" id="{033E1748-722D-4D2E-856D-8C18683103CB}"/>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Threads </a:t>
            </a:r>
          </a:p>
        </p:txBody>
      </p:sp>
      <p:sp>
        <p:nvSpPr>
          <p:cNvPr id="3" name="Content Placeholder 2">
            <a:extLst>
              <a:ext uri="{FF2B5EF4-FFF2-40B4-BE49-F238E27FC236}">
                <a16:creationId xmlns:a16="http://schemas.microsoft.com/office/drawing/2014/main" xmlns="" id="{40644F37-6FF7-4B69-8AE1-E2EF1FF4F230}"/>
              </a:ext>
            </a:extLst>
          </p:cNvPr>
          <p:cNvSpPr>
            <a:spLocks noGrp="1"/>
          </p:cNvSpPr>
          <p:nvPr>
            <p:ph sz="half" idx="1"/>
          </p:nvPr>
        </p:nvSpPr>
        <p:spPr>
          <a:xfrm>
            <a:off x="1593436" y="1600200"/>
            <a:ext cx="9782800" cy="4572000"/>
          </a:xfrm>
        </p:spPr>
        <p:txBody>
          <a:bodyPr>
            <a:normAutofit/>
          </a:bodyPr>
          <a:lstStyle/>
          <a:p>
            <a:pPr marL="0" indent="0">
              <a:buNone/>
            </a:pPr>
            <a:r>
              <a:rPr lang="en-IN" dirty="0"/>
              <a:t>Socket Server Thread :</a:t>
            </a:r>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xmlns="" id="{A95D33A1-6142-4EA7-9F9D-5F7EC8F8834C}"/>
              </a:ext>
            </a:extLst>
          </p:cNvPr>
          <p:cNvPicPr>
            <a:picLocks noChangeAspect="1"/>
          </p:cNvPicPr>
          <p:nvPr/>
        </p:nvPicPr>
        <p:blipFill>
          <a:blip r:embed="rId2"/>
          <a:stretch>
            <a:fillRect/>
          </a:stretch>
        </p:blipFill>
        <p:spPr>
          <a:xfrm>
            <a:off x="2494012" y="2204864"/>
            <a:ext cx="7128792" cy="4572000"/>
          </a:xfrm>
          <a:prstGeom prst="rect">
            <a:avLst/>
          </a:prstGeom>
        </p:spPr>
      </p:pic>
      <p:sp>
        <p:nvSpPr>
          <p:cNvPr id="7" name="Rectangle 6">
            <a:extLst>
              <a:ext uri="{FF2B5EF4-FFF2-40B4-BE49-F238E27FC236}">
                <a16:creationId xmlns:a16="http://schemas.microsoft.com/office/drawing/2014/main" xmlns="" id="{68AB25FC-6A11-49AB-8531-4006321B6DD8}"/>
              </a:ext>
            </a:extLst>
          </p:cNvPr>
          <p:cNvSpPr/>
          <p:nvPr/>
        </p:nvSpPr>
        <p:spPr>
          <a:xfrm>
            <a:off x="4150196" y="3323084"/>
            <a:ext cx="504056"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xmlns="" id="{5744D0DF-565C-41F9-87CA-51D1D2B1F70A}"/>
              </a:ext>
            </a:extLst>
          </p:cNvPr>
          <p:cNvPicPr>
            <a:picLocks noChangeAspect="1"/>
          </p:cNvPicPr>
          <p:nvPr/>
        </p:nvPicPr>
        <p:blipFill>
          <a:blip r:embed="rId3"/>
          <a:stretch>
            <a:fillRect/>
          </a:stretch>
        </p:blipFill>
        <p:spPr>
          <a:xfrm>
            <a:off x="0" y="520105"/>
            <a:ext cx="1233289" cy="1233289"/>
          </a:xfrm>
          <a:prstGeom prst="rect">
            <a:avLst/>
          </a:prstGeom>
        </p:spPr>
      </p:pic>
    </p:spTree>
    <p:extLst>
      <p:ext uri="{BB962C8B-B14F-4D97-AF65-F5344CB8AC3E}">
        <p14:creationId xmlns:p14="http://schemas.microsoft.com/office/powerpoint/2010/main" val="132440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330</TotalTime>
  <Words>373</Words>
  <Application>Microsoft Macintosh PowerPoint</Application>
  <PresentationFormat>自定义</PresentationFormat>
  <Paragraphs>77</Paragraphs>
  <Slides>18</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18</vt:i4>
      </vt:variant>
    </vt:vector>
  </HeadingPairs>
  <TitlesOfParts>
    <vt:vector size="21" baseType="lpstr">
      <vt:lpstr>Euphemia</vt:lpstr>
      <vt:lpstr>Arial</vt:lpstr>
      <vt:lpstr>Math 16x9</vt:lpstr>
      <vt:lpstr>Restaurant Android Application </vt:lpstr>
      <vt:lpstr>Abstract</vt:lpstr>
      <vt:lpstr>Class diagram</vt:lpstr>
      <vt:lpstr>Use-case diagram</vt:lpstr>
      <vt:lpstr>Message passing between Client/Server </vt:lpstr>
      <vt:lpstr>PowerPoint 演示文稿</vt:lpstr>
      <vt:lpstr>Design Patterns considered</vt:lpstr>
      <vt:lpstr>Multiple Threads </vt:lpstr>
      <vt:lpstr>Multiple Threads </vt:lpstr>
      <vt:lpstr>Multiple Threads </vt:lpstr>
      <vt:lpstr>Multiple Threads </vt:lpstr>
      <vt:lpstr>Client Side Components</vt:lpstr>
      <vt:lpstr>Client Side Components</vt:lpstr>
      <vt:lpstr>Client Side Components</vt:lpstr>
      <vt:lpstr>Client Side Components</vt:lpstr>
      <vt:lpstr>Server Side Components</vt:lpstr>
      <vt:lpstr>Server Side</vt:lpstr>
      <vt:lpstr>Acknowledgement</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Android Application</dc:title>
  <dc:creator>Apoorav Singh</dc:creator>
  <cp:lastModifiedBy>Yun Yang</cp:lastModifiedBy>
  <cp:revision>29</cp:revision>
  <dcterms:created xsi:type="dcterms:W3CDTF">2017-12-06T21:19:38Z</dcterms:created>
  <dcterms:modified xsi:type="dcterms:W3CDTF">2017-12-07T02:52:08Z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